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670"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9744" autoAdjust="0"/>
  </p:normalViewPr>
  <p:slideViewPr>
    <p:cSldViewPr snapToGrid="0">
      <p:cViewPr varScale="1">
        <p:scale>
          <a:sx n="60" d="100"/>
          <a:sy n="60" d="100"/>
        </p:scale>
        <p:origin x="83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179E29-93EF-4390-AA22-75809AE154B6}" type="datetimeFigureOut">
              <a:rPr lang="en-GB" smtClean="0"/>
              <a:t>24/05/2022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0A9B2F-3E8F-4F82-952D-30A51ACA7F89}" type="slidenum">
              <a:rPr lang="en-GB" smtClean="0"/>
              <a:t>‹#›</a:t>
            </a:fld>
            <a:endParaRPr lang="en-GB"/>
          </a:p>
        </p:txBody>
      </p:sp>
    </p:spTree>
    <p:extLst>
      <p:ext uri="{BB962C8B-B14F-4D97-AF65-F5344CB8AC3E}">
        <p14:creationId xmlns:p14="http://schemas.microsoft.com/office/powerpoint/2010/main" val="2325850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prstClr val="black"/>
                </a:solidFill>
                <a:latin typeface="Arial" panose="020B0604020202020204" pitchFamily="34" charset="0"/>
                <a:cs typeface="Arial" panose="020B0604020202020204" pitchFamily="34" charset="0"/>
              </a:rPr>
              <a:t>Note that you can add an optional additional statement about your inclusivity to your purpose statement for use when there is time and space for a longer statement – “</a:t>
            </a:r>
            <a:r>
              <a:rPr lang="en-GB" sz="1800" dirty="0">
                <a:solidFill>
                  <a:srgbClr val="000000"/>
                </a:solidFill>
                <a:effectLst/>
                <a:latin typeface="Arial" panose="020B0604020202020204" pitchFamily="34" charset="0"/>
                <a:ea typeface="Calibri" panose="020F0502020204030204" pitchFamily="34" charset="0"/>
              </a:rPr>
              <a:t>We work with and speak up for all mothers, parents who don't identify as mothers, parents, caregivers and families, and particularly those experiencing marginalisation and disadvantage, so that everyone gets the support they need to breastfeed”.</a:t>
            </a:r>
            <a:endParaRPr lang="en-GB" sz="1200" dirty="0">
              <a:solidFill>
                <a:prstClr val="black"/>
              </a:solidFill>
              <a:latin typeface="Arial" panose="020B0604020202020204" pitchFamily="34" charset="0"/>
              <a:cs typeface="Arial" panose="020B0604020202020204" pitchFamily="34" charset="0"/>
            </a:endParaRP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FDF52-FA57-44AE-B620-D0CF8AD5C17A}" type="slidenum">
              <a:rPr kumimoji="0" lang="en-GB"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2576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F172E-9B54-4884-B424-A40BB3E47A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A99AC21-2F88-41AC-ADB5-0AD553A822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F771C58-D947-4CCF-9C35-F2E507DE0C67}"/>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5" name="Footer Placeholder 4">
            <a:extLst>
              <a:ext uri="{FF2B5EF4-FFF2-40B4-BE49-F238E27FC236}">
                <a16:creationId xmlns:a16="http://schemas.microsoft.com/office/drawing/2014/main" id="{B17D62D4-9BA0-4F16-8405-97BB6BF60A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2A8313-44F5-4B03-9DE2-83A0A41C6C04}"/>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2104617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D8181-50A8-4092-AD48-8BB00C7CDF6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C41296-AFB8-43E1-AB93-8FB75EF4DE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398074-CE2E-4A5D-8B24-713992727A84}"/>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5" name="Footer Placeholder 4">
            <a:extLst>
              <a:ext uri="{FF2B5EF4-FFF2-40B4-BE49-F238E27FC236}">
                <a16:creationId xmlns:a16="http://schemas.microsoft.com/office/drawing/2014/main" id="{DCD61DFC-0984-4E13-835F-5EEA7FE328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7AD218-C9C8-4873-85EF-2B346837D11C}"/>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665561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6A74-3499-45DC-AC46-91BCFF3E76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6899BF6-1827-4CC1-9A6C-9B5AFF9346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CB72D0-2B66-44AD-BD1A-1EE19DB33FC6}"/>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5" name="Footer Placeholder 4">
            <a:extLst>
              <a:ext uri="{FF2B5EF4-FFF2-40B4-BE49-F238E27FC236}">
                <a16:creationId xmlns:a16="http://schemas.microsoft.com/office/drawing/2014/main" id="{028D8776-FB92-465F-B11F-50A5DFB94D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15C38F-6E40-42A4-BD2D-F00A42761199}"/>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1874496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94B81-5D04-4F86-8426-021A0FFC96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4415649-27E4-4DCC-BD1E-A17ECE6A3F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051454-F761-4E51-B46E-18A21D59A4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C73C403-E4B0-481C-B872-7240F115448E}"/>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6" name="Footer Placeholder 5">
            <a:extLst>
              <a:ext uri="{FF2B5EF4-FFF2-40B4-BE49-F238E27FC236}">
                <a16:creationId xmlns:a16="http://schemas.microsoft.com/office/drawing/2014/main" id="{97562130-F417-43BD-8F90-C7C3CA3321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28AD97-3B53-4D53-B5F3-7E27D6BBA7EA}"/>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2920336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2D761-398C-4863-A143-AFEF9E0B290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02EE838-3E4B-4543-844B-CA6488EF8F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44714A-8A68-4C22-9057-AECD83C5D0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B52C1AE-5E59-42CB-A3B6-B27A0E6035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1A5B3C-85C8-4312-B4AB-F11977C9B0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02F82BA-BAC2-4CB8-A0B6-8174B3A68755}"/>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8" name="Footer Placeholder 7">
            <a:extLst>
              <a:ext uri="{FF2B5EF4-FFF2-40B4-BE49-F238E27FC236}">
                <a16:creationId xmlns:a16="http://schemas.microsoft.com/office/drawing/2014/main" id="{D27A6136-DD24-48C6-AA8C-976C982ED0B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54A84F0-8C20-4CC3-9F5F-8BC5DB41C6F7}"/>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2784268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B50C-B0C8-4C29-A60E-0418DDD3456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0F07535-AAED-4434-83A7-8A4C53EE4BFF}"/>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4" name="Footer Placeholder 3">
            <a:extLst>
              <a:ext uri="{FF2B5EF4-FFF2-40B4-BE49-F238E27FC236}">
                <a16:creationId xmlns:a16="http://schemas.microsoft.com/office/drawing/2014/main" id="{80C702A9-8F26-4535-948D-4A22669C66C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EC495F-170C-45BC-A3D6-DF21FBB7C5EF}"/>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1929693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95179F-840A-4D50-AFEF-EFB5DF9B7F5D}"/>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3" name="Footer Placeholder 2">
            <a:extLst>
              <a:ext uri="{FF2B5EF4-FFF2-40B4-BE49-F238E27FC236}">
                <a16:creationId xmlns:a16="http://schemas.microsoft.com/office/drawing/2014/main" id="{2F9946CE-CD10-4D00-AA38-9F150368425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453B636-DA4B-4407-8C08-C4C9F86097FB}"/>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344864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88CE5-1B41-4331-9C2A-0DBC13E77B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F0F4AA-3025-4062-94B7-853A747289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47C00FB-7E23-4671-9596-4DB42AFC57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FE4BA1-4921-4508-AA70-C4826D778A4A}"/>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6" name="Footer Placeholder 5">
            <a:extLst>
              <a:ext uri="{FF2B5EF4-FFF2-40B4-BE49-F238E27FC236}">
                <a16:creationId xmlns:a16="http://schemas.microsoft.com/office/drawing/2014/main" id="{E2B5EE17-D92B-4766-8603-FA084B4381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3AB89C-E480-47EF-952B-C2CF0D140F4B}"/>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3769122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50ABE-9DFD-442D-B759-BB4B053B8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DD8CDA7-076B-451D-A7DF-1CC32486B3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AA72458-D592-4D1B-B659-0533776AE9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6B79E6-D9C6-44CA-93AA-E39FB0961E7A}"/>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6" name="Footer Placeholder 5">
            <a:extLst>
              <a:ext uri="{FF2B5EF4-FFF2-40B4-BE49-F238E27FC236}">
                <a16:creationId xmlns:a16="http://schemas.microsoft.com/office/drawing/2014/main" id="{717402AC-1DF2-4CEC-9035-0F6805CF48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11725B-9EA7-4EF6-8304-B7E1B9D1AC19}"/>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3992962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6CC7-B6DE-4BBC-B06A-7989D28D7AE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9FBB43-D34E-474D-9B65-626B759CFC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92CC64-AAC3-4003-88ED-9F398567A154}"/>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5" name="Footer Placeholder 4">
            <a:extLst>
              <a:ext uri="{FF2B5EF4-FFF2-40B4-BE49-F238E27FC236}">
                <a16:creationId xmlns:a16="http://schemas.microsoft.com/office/drawing/2014/main" id="{8D29B5B0-DB0F-4D3A-AC89-78986F120C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B970E0-434D-4912-A165-9B9FF7607102}"/>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721844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CA46A0-2B2F-467C-9D98-4AC1DC6C1E1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395F19-A1EB-4FEC-9496-922695E379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40FFAF-6415-4933-BDBD-E5EDDD79C413}"/>
              </a:ext>
            </a:extLst>
          </p:cNvPr>
          <p:cNvSpPr>
            <a:spLocks noGrp="1"/>
          </p:cNvSpPr>
          <p:nvPr>
            <p:ph type="dt" sz="half" idx="10"/>
          </p:nvPr>
        </p:nvSpPr>
        <p:spPr/>
        <p:txBody>
          <a:bodyPr/>
          <a:lstStyle/>
          <a:p>
            <a:fld id="{C549E0D8-474D-4BD8-8224-2C6E16E2E115}" type="datetimeFigureOut">
              <a:rPr lang="en-GB" smtClean="0"/>
              <a:t>24/05/2022</a:t>
            </a:fld>
            <a:endParaRPr lang="en-GB"/>
          </a:p>
        </p:txBody>
      </p:sp>
      <p:sp>
        <p:nvSpPr>
          <p:cNvPr id="5" name="Footer Placeholder 4">
            <a:extLst>
              <a:ext uri="{FF2B5EF4-FFF2-40B4-BE49-F238E27FC236}">
                <a16:creationId xmlns:a16="http://schemas.microsoft.com/office/drawing/2014/main" id="{07C28883-B8E3-4105-A622-B83AA1959B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ED626A-2558-4F41-B538-5A179C30BDA0}"/>
              </a:ext>
            </a:extLst>
          </p:cNvPr>
          <p:cNvSpPr>
            <a:spLocks noGrp="1"/>
          </p:cNvSpPr>
          <p:nvPr>
            <p:ph type="sldNum" sz="quarter" idx="12"/>
          </p:nvPr>
        </p:nvSpPr>
        <p:spPr/>
        <p:txBody>
          <a:bodyPr/>
          <a:lstStyle/>
          <a:p>
            <a:fld id="{61362737-1AAD-4461-BF1D-FFC3195DD478}" type="slidenum">
              <a:rPr lang="en-GB" smtClean="0"/>
              <a:t>‹#›</a:t>
            </a:fld>
            <a:endParaRPr lang="en-GB"/>
          </a:p>
        </p:txBody>
      </p:sp>
    </p:spTree>
    <p:extLst>
      <p:ext uri="{BB962C8B-B14F-4D97-AF65-F5344CB8AC3E}">
        <p14:creationId xmlns:p14="http://schemas.microsoft.com/office/powerpoint/2010/main" val="3237449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6E1197-D68B-4756-8E79-9A8480387C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198635-A571-46F4-90CA-E0A750EF96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319A2C-95E8-4FC9-9D74-19194B3B73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49E0D8-474D-4BD8-8224-2C6E16E2E115}" type="datetimeFigureOut">
              <a:rPr lang="en-GB" smtClean="0"/>
              <a:t>24/05/2022</a:t>
            </a:fld>
            <a:endParaRPr lang="en-GB"/>
          </a:p>
        </p:txBody>
      </p:sp>
      <p:sp>
        <p:nvSpPr>
          <p:cNvPr id="5" name="Footer Placeholder 4">
            <a:extLst>
              <a:ext uri="{FF2B5EF4-FFF2-40B4-BE49-F238E27FC236}">
                <a16:creationId xmlns:a16="http://schemas.microsoft.com/office/drawing/2014/main" id="{3794041A-CC9A-4C23-AC1A-0AEB568770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5C607BA-2366-4F89-9FCF-FED7010E8E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362737-1AAD-4461-BF1D-FFC3195DD478}" type="slidenum">
              <a:rPr lang="en-GB" smtClean="0"/>
              <a:t>‹#›</a:t>
            </a:fld>
            <a:endParaRPr lang="en-GB"/>
          </a:p>
        </p:txBody>
      </p:sp>
    </p:spTree>
    <p:extLst>
      <p:ext uri="{BB962C8B-B14F-4D97-AF65-F5344CB8AC3E}">
        <p14:creationId xmlns:p14="http://schemas.microsoft.com/office/powerpoint/2010/main" val="4197967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p Arrow 4">
            <a:extLst>
              <a:ext uri="{FF2B5EF4-FFF2-40B4-BE49-F238E27FC236}">
                <a16:creationId xmlns:a16="http://schemas.microsoft.com/office/drawing/2014/main" id="{A1BC155A-601D-FC46-8646-E1DD0FF51F84}"/>
              </a:ext>
            </a:extLst>
          </p:cNvPr>
          <p:cNvSpPr/>
          <p:nvPr/>
        </p:nvSpPr>
        <p:spPr>
          <a:xfrm>
            <a:off x="2205417" y="-21117"/>
            <a:ext cx="7963732" cy="6600186"/>
          </a:xfrm>
          <a:prstGeom prst="upArrow">
            <a:avLst>
              <a:gd name="adj1" fmla="val 50000"/>
              <a:gd name="adj2" fmla="val 49867"/>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827290C-FB4B-194E-914F-A97585A37288}"/>
              </a:ext>
            </a:extLst>
          </p:cNvPr>
          <p:cNvSpPr txBox="1"/>
          <p:nvPr/>
        </p:nvSpPr>
        <p:spPr>
          <a:xfrm>
            <a:off x="458512" y="550761"/>
            <a:ext cx="8088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Vision</a:t>
            </a:r>
          </a:p>
        </p:txBody>
      </p:sp>
      <p:sp>
        <p:nvSpPr>
          <p:cNvPr id="7" name="TextBox 6">
            <a:extLst>
              <a:ext uri="{FF2B5EF4-FFF2-40B4-BE49-F238E27FC236}">
                <a16:creationId xmlns:a16="http://schemas.microsoft.com/office/drawing/2014/main" id="{1096DDF6-32C5-AF49-97BE-9129EB5FE313}"/>
              </a:ext>
            </a:extLst>
          </p:cNvPr>
          <p:cNvSpPr txBox="1"/>
          <p:nvPr/>
        </p:nvSpPr>
        <p:spPr>
          <a:xfrm>
            <a:off x="462150" y="1372732"/>
            <a:ext cx="141153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Purpose</a:t>
            </a:r>
          </a:p>
        </p:txBody>
      </p:sp>
      <p:sp>
        <p:nvSpPr>
          <p:cNvPr id="8" name="TextBox 7">
            <a:extLst>
              <a:ext uri="{FF2B5EF4-FFF2-40B4-BE49-F238E27FC236}">
                <a16:creationId xmlns:a16="http://schemas.microsoft.com/office/drawing/2014/main" id="{735E3867-5348-4C41-A25C-3B9693DC2714}"/>
              </a:ext>
            </a:extLst>
          </p:cNvPr>
          <p:cNvSpPr txBox="1"/>
          <p:nvPr/>
        </p:nvSpPr>
        <p:spPr>
          <a:xfrm>
            <a:off x="434553" y="2415177"/>
            <a:ext cx="80889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Goals</a:t>
            </a:r>
          </a:p>
        </p:txBody>
      </p:sp>
      <p:sp>
        <p:nvSpPr>
          <p:cNvPr id="9" name="TextBox 8">
            <a:extLst>
              <a:ext uri="{FF2B5EF4-FFF2-40B4-BE49-F238E27FC236}">
                <a16:creationId xmlns:a16="http://schemas.microsoft.com/office/drawing/2014/main" id="{E17974E6-53B9-014F-AAF0-CF4AC6CE6CFD}"/>
              </a:ext>
            </a:extLst>
          </p:cNvPr>
          <p:cNvSpPr txBox="1"/>
          <p:nvPr/>
        </p:nvSpPr>
        <p:spPr>
          <a:xfrm>
            <a:off x="392054" y="3576263"/>
            <a:ext cx="1399951"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Priorities</a:t>
            </a:r>
          </a:p>
        </p:txBody>
      </p:sp>
      <p:sp>
        <p:nvSpPr>
          <p:cNvPr id="10" name="TextBox 9">
            <a:extLst>
              <a:ext uri="{FF2B5EF4-FFF2-40B4-BE49-F238E27FC236}">
                <a16:creationId xmlns:a16="http://schemas.microsoft.com/office/drawing/2014/main" id="{3FCBE7C0-17B4-D241-B9F4-D2FFD3ED89B6}"/>
              </a:ext>
            </a:extLst>
          </p:cNvPr>
          <p:cNvSpPr txBox="1"/>
          <p:nvPr/>
        </p:nvSpPr>
        <p:spPr>
          <a:xfrm>
            <a:off x="434553" y="5222387"/>
            <a:ext cx="143912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Foundations</a:t>
            </a:r>
          </a:p>
        </p:txBody>
      </p:sp>
      <p:sp>
        <p:nvSpPr>
          <p:cNvPr id="11" name="TextBox 10">
            <a:extLst>
              <a:ext uri="{FF2B5EF4-FFF2-40B4-BE49-F238E27FC236}">
                <a16:creationId xmlns:a16="http://schemas.microsoft.com/office/drawing/2014/main" id="{D6ECDC37-E316-7D47-80AA-26E2FC74655D}"/>
              </a:ext>
            </a:extLst>
          </p:cNvPr>
          <p:cNvSpPr txBox="1"/>
          <p:nvPr/>
        </p:nvSpPr>
        <p:spPr>
          <a:xfrm>
            <a:off x="419803" y="6096070"/>
            <a:ext cx="880384"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Values</a:t>
            </a:r>
          </a:p>
        </p:txBody>
      </p:sp>
      <p:sp>
        <p:nvSpPr>
          <p:cNvPr id="12" name="TextBox 11">
            <a:extLst>
              <a:ext uri="{FF2B5EF4-FFF2-40B4-BE49-F238E27FC236}">
                <a16:creationId xmlns:a16="http://schemas.microsoft.com/office/drawing/2014/main" id="{B6BA631E-37A0-AF43-9533-2DB7E36AB801}"/>
              </a:ext>
            </a:extLst>
          </p:cNvPr>
          <p:cNvSpPr txBox="1"/>
          <p:nvPr/>
        </p:nvSpPr>
        <p:spPr>
          <a:xfrm>
            <a:off x="2929812" y="518792"/>
            <a:ext cx="7046058" cy="523220"/>
          </a:xfrm>
          <a:prstGeom prst="rect">
            <a:avLst/>
          </a:prstGeom>
          <a:solidFill>
            <a:schemeClr val="bg1"/>
          </a:solidFill>
          <a:ln>
            <a:solidFill>
              <a:srgbClr val="FF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Breastfeeding is valued and supported and everyone can access the information and support they need to feed their babies</a:t>
            </a:r>
          </a:p>
        </p:txBody>
      </p:sp>
      <p:sp>
        <p:nvSpPr>
          <p:cNvPr id="13" name="TextBox 12">
            <a:extLst>
              <a:ext uri="{FF2B5EF4-FFF2-40B4-BE49-F238E27FC236}">
                <a16:creationId xmlns:a16="http://schemas.microsoft.com/office/drawing/2014/main" id="{47BAEB0A-06F0-CF47-BBAE-636A9EF6BD87}"/>
              </a:ext>
            </a:extLst>
          </p:cNvPr>
          <p:cNvSpPr txBox="1"/>
          <p:nvPr/>
        </p:nvSpPr>
        <p:spPr>
          <a:xfrm>
            <a:off x="2929811" y="1225268"/>
            <a:ext cx="7534127" cy="738664"/>
          </a:xfrm>
          <a:prstGeom prst="rect">
            <a:avLst/>
          </a:prstGeom>
          <a:solidFill>
            <a:schemeClr val="bg1"/>
          </a:solidFill>
          <a:ln>
            <a:solidFill>
              <a:srgbClr val="FF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Breastfeeding Alliance brings together those with an interest in breastfeeding to speak with one voice.  We work together to influence UK policy and practice to create an environment where everyone is supported </a:t>
            </a:r>
            <a:r>
              <a:rPr lang="en-GB" sz="1400" dirty="0">
                <a:solidFill>
                  <a:prstClr val="black"/>
                </a:solidFill>
                <a:latin typeface="Arial" panose="020B0604020202020204" pitchFamily="34" charset="0"/>
                <a:cs typeface="Arial" panose="020B0604020202020204" pitchFamily="34" charset="0"/>
              </a:rPr>
              <a:t>throughout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their breastfeeding journey.</a:t>
            </a:r>
          </a:p>
        </p:txBody>
      </p:sp>
      <p:sp>
        <p:nvSpPr>
          <p:cNvPr id="15" name="Rounded Rectangle 14">
            <a:extLst>
              <a:ext uri="{FF2B5EF4-FFF2-40B4-BE49-F238E27FC236}">
                <a16:creationId xmlns:a16="http://schemas.microsoft.com/office/drawing/2014/main" id="{132B5E81-7BC6-9C49-8F6C-0E9A9A18C609}"/>
              </a:ext>
            </a:extLst>
          </p:cNvPr>
          <p:cNvSpPr/>
          <p:nvPr/>
        </p:nvSpPr>
        <p:spPr>
          <a:xfrm>
            <a:off x="1809756" y="2213464"/>
            <a:ext cx="2778292" cy="1076187"/>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Come together to build our shared agenda and the foundations we need to influence and effect change</a:t>
            </a:r>
          </a:p>
        </p:txBody>
      </p:sp>
      <p:sp>
        <p:nvSpPr>
          <p:cNvPr id="17" name="Rounded Rectangle 16">
            <a:extLst>
              <a:ext uri="{FF2B5EF4-FFF2-40B4-BE49-F238E27FC236}">
                <a16:creationId xmlns:a16="http://schemas.microsoft.com/office/drawing/2014/main" id="{6CA4F84B-0FBD-0B4B-A80F-E11C719DB9AE}"/>
              </a:ext>
            </a:extLst>
          </p:cNvPr>
          <p:cNvSpPr/>
          <p:nvPr/>
        </p:nvSpPr>
        <p:spPr>
          <a:xfrm>
            <a:off x="8546377" y="2184474"/>
            <a:ext cx="3211070" cy="1105177"/>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achieve changes in breastfeeding policy and practice through effective influencing and campaigning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8" name="Rounded Rectangle 17">
            <a:extLst>
              <a:ext uri="{FF2B5EF4-FFF2-40B4-BE49-F238E27FC236}">
                <a16:creationId xmlns:a16="http://schemas.microsoft.com/office/drawing/2014/main" id="{1F047BAE-DCCD-0A40-934F-F6E248BF2AEC}"/>
              </a:ext>
            </a:extLst>
          </p:cNvPr>
          <p:cNvSpPr/>
          <p:nvPr/>
        </p:nvSpPr>
        <p:spPr>
          <a:xfrm>
            <a:off x="4974403" y="2184474"/>
            <a:ext cx="3095401" cy="1116737"/>
          </a:xfrm>
          <a:prstGeom prst="round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Support evidence-based breastfeeding policy and practice by working with alliance members to amplify and develop the evidence base and share best practice</a:t>
            </a:r>
            <a:endParaRPr kumimoji="0" lang="en-GB"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77052ECF-4849-9545-A1C3-11A1991F0A54}"/>
              </a:ext>
            </a:extLst>
          </p:cNvPr>
          <p:cNvSpPr/>
          <p:nvPr/>
        </p:nvSpPr>
        <p:spPr>
          <a:xfrm>
            <a:off x="4798504" y="3421953"/>
            <a:ext cx="3557282" cy="1459416"/>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Infant Feeding Competencies framework (underway) </a:t>
            </a:r>
            <a:endParaRPr kumimoji="0" lang="en-GB" sz="1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Build a hub for knowledge exchange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Amplify existing research and commission new research to fill identified gaps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Influence and support the forthcoming Infant Feeding Survey </a:t>
            </a:r>
          </a:p>
        </p:txBody>
      </p:sp>
      <p:sp>
        <p:nvSpPr>
          <p:cNvPr id="21" name="Rectangle 20">
            <a:extLst>
              <a:ext uri="{FF2B5EF4-FFF2-40B4-BE49-F238E27FC236}">
                <a16:creationId xmlns:a16="http://schemas.microsoft.com/office/drawing/2014/main" id="{4B4910B7-B075-3E49-A2B0-5240A329BFEE}"/>
              </a:ext>
            </a:extLst>
          </p:cNvPr>
          <p:cNvSpPr/>
          <p:nvPr/>
        </p:nvSpPr>
        <p:spPr>
          <a:xfrm>
            <a:off x="8488543" y="3429000"/>
            <a:ext cx="3326738" cy="1452369"/>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Ensure endorsement from key agencies for Infant Feeding Competencies framework and associated </a:t>
            </a:r>
            <a:r>
              <a:rPr lang="en-GB" sz="1000">
                <a:solidFill>
                  <a:srgbClr val="000000"/>
                </a:solidFill>
                <a:latin typeface="Arial" panose="020B0604020202020204" pitchFamily="34" charset="0"/>
                <a:ea typeface="Times New Roman" panose="02020603050405020304" pitchFamily="18" charset="0"/>
              </a:rPr>
              <a:t>good</a:t>
            </a: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 </a:t>
            </a: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practice guide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Identify the key forums and consultations and decide where the Alliance can have the greatest impact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Identify campaign priorities and launch a campaign</a:t>
            </a:r>
            <a:endParaRPr kumimoji="0" lang="en-GB" sz="1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EE22CE50-1507-9C45-8D27-153DAD9D1F91}"/>
              </a:ext>
            </a:extLst>
          </p:cNvPr>
          <p:cNvSpPr/>
          <p:nvPr/>
        </p:nvSpPr>
        <p:spPr>
          <a:xfrm>
            <a:off x="1613044" y="3441677"/>
            <a:ext cx="3052704" cy="1439691"/>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Establish a membership structure and grow membership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Establish governance structure and processes</a:t>
            </a:r>
            <a:endParaRPr kumimoji="0" lang="en-GB" sz="10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Agree our four nations approach</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Agree communication principles and vocabulary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prstClr val="black"/>
                </a:solidFill>
                <a:latin typeface="Arial" panose="020B0604020202020204" pitchFamily="34" charset="0"/>
                <a:cs typeface="Arial" panose="020B0604020202020204" pitchFamily="34" charset="0"/>
              </a:rPr>
              <a:t>Agree a consensus/position statement</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3" name="Rectangle 22">
            <a:extLst>
              <a:ext uri="{FF2B5EF4-FFF2-40B4-BE49-F238E27FC236}">
                <a16:creationId xmlns:a16="http://schemas.microsoft.com/office/drawing/2014/main" id="{7B9B16F0-DA9C-2949-BFCB-7A7342E17264}"/>
              </a:ext>
            </a:extLst>
          </p:cNvPr>
          <p:cNvSpPr/>
          <p:nvPr/>
        </p:nvSpPr>
        <p:spPr>
          <a:xfrm>
            <a:off x="6940765" y="5036102"/>
            <a:ext cx="1283677" cy="72097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Funding</a:t>
            </a:r>
          </a:p>
        </p:txBody>
      </p:sp>
      <p:sp>
        <p:nvSpPr>
          <p:cNvPr id="24" name="Rectangle 23">
            <a:extLst>
              <a:ext uri="{FF2B5EF4-FFF2-40B4-BE49-F238E27FC236}">
                <a16:creationId xmlns:a16="http://schemas.microsoft.com/office/drawing/2014/main" id="{C43ED342-FFA4-714F-A9E0-D50FCCC0E58B}"/>
              </a:ext>
            </a:extLst>
          </p:cNvPr>
          <p:cNvSpPr/>
          <p:nvPr/>
        </p:nvSpPr>
        <p:spPr>
          <a:xfrm>
            <a:off x="8982963" y="4991435"/>
            <a:ext cx="1283677" cy="72097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People</a:t>
            </a:r>
          </a:p>
        </p:txBody>
      </p:sp>
      <p:sp>
        <p:nvSpPr>
          <p:cNvPr id="25" name="Rectangle 24">
            <a:extLst>
              <a:ext uri="{FF2B5EF4-FFF2-40B4-BE49-F238E27FC236}">
                <a16:creationId xmlns:a16="http://schemas.microsoft.com/office/drawing/2014/main" id="{E1DAB985-96DF-C34F-8672-29E3FA4BBD9A}"/>
              </a:ext>
            </a:extLst>
          </p:cNvPr>
          <p:cNvSpPr/>
          <p:nvPr/>
        </p:nvSpPr>
        <p:spPr>
          <a:xfrm>
            <a:off x="4588048" y="4997785"/>
            <a:ext cx="1465338" cy="72097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commitment to DEI</a:t>
            </a:r>
          </a:p>
        </p:txBody>
      </p:sp>
      <p:sp>
        <p:nvSpPr>
          <p:cNvPr id="26" name="Rectangle 25">
            <a:extLst>
              <a:ext uri="{FF2B5EF4-FFF2-40B4-BE49-F238E27FC236}">
                <a16:creationId xmlns:a16="http://schemas.microsoft.com/office/drawing/2014/main" id="{49061AED-4119-5D42-BE18-3BD0795BD223}"/>
              </a:ext>
            </a:extLst>
          </p:cNvPr>
          <p:cNvSpPr/>
          <p:nvPr/>
        </p:nvSpPr>
        <p:spPr>
          <a:xfrm>
            <a:off x="2711997" y="5012942"/>
            <a:ext cx="1465338" cy="72097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Effective governance</a:t>
            </a:r>
          </a:p>
        </p:txBody>
      </p:sp>
      <p:sp>
        <p:nvSpPr>
          <p:cNvPr id="53" name="Oval 52">
            <a:extLst>
              <a:ext uri="{FF2B5EF4-FFF2-40B4-BE49-F238E27FC236}">
                <a16:creationId xmlns:a16="http://schemas.microsoft.com/office/drawing/2014/main" id="{1C270985-9F42-934C-B7D4-3EF5B91307D1}"/>
              </a:ext>
            </a:extLst>
          </p:cNvPr>
          <p:cNvSpPr/>
          <p:nvPr/>
        </p:nvSpPr>
        <p:spPr>
          <a:xfrm>
            <a:off x="2680176" y="5923813"/>
            <a:ext cx="1911014" cy="65525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Brave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ambitious </a:t>
            </a:r>
          </a:p>
        </p:txBody>
      </p:sp>
      <p:sp>
        <p:nvSpPr>
          <p:cNvPr id="54" name="Oval 53">
            <a:extLst>
              <a:ext uri="{FF2B5EF4-FFF2-40B4-BE49-F238E27FC236}">
                <a16:creationId xmlns:a16="http://schemas.microsoft.com/office/drawing/2014/main" id="{30E0B510-FB50-EA45-B079-B181F5F4583B}"/>
              </a:ext>
            </a:extLst>
          </p:cNvPr>
          <p:cNvSpPr/>
          <p:nvPr/>
        </p:nvSpPr>
        <p:spPr>
          <a:xfrm>
            <a:off x="4718830" y="5935898"/>
            <a:ext cx="1780442" cy="66259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Inclusive </a:t>
            </a:r>
          </a:p>
        </p:txBody>
      </p:sp>
      <p:sp>
        <p:nvSpPr>
          <p:cNvPr id="55" name="Oval 54">
            <a:extLst>
              <a:ext uri="{FF2B5EF4-FFF2-40B4-BE49-F238E27FC236}">
                <a16:creationId xmlns:a16="http://schemas.microsoft.com/office/drawing/2014/main" id="{B57515A3-8887-C74C-9B1E-8140EC0E2482}"/>
              </a:ext>
            </a:extLst>
          </p:cNvPr>
          <p:cNvSpPr/>
          <p:nvPr/>
        </p:nvSpPr>
        <p:spPr>
          <a:xfrm>
            <a:off x="6601440" y="5934048"/>
            <a:ext cx="1843267" cy="66259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Respectful and  compassionate </a:t>
            </a:r>
          </a:p>
        </p:txBody>
      </p:sp>
      <p:sp>
        <p:nvSpPr>
          <p:cNvPr id="31" name="TextBox 30">
            <a:extLst>
              <a:ext uri="{FF2B5EF4-FFF2-40B4-BE49-F238E27FC236}">
                <a16:creationId xmlns:a16="http://schemas.microsoft.com/office/drawing/2014/main" id="{380FE794-83AE-418F-A997-6B92A646EBDF}"/>
              </a:ext>
            </a:extLst>
          </p:cNvPr>
          <p:cNvSpPr txBox="1"/>
          <p:nvPr/>
        </p:nvSpPr>
        <p:spPr>
          <a:xfrm>
            <a:off x="10455535" y="32586"/>
            <a:ext cx="19668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a:ea typeface="+mn-ea"/>
                <a:cs typeface="+mn-cs"/>
              </a:rPr>
              <a:t>Strategy Map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a:ea typeface="+mn-ea"/>
                <a:cs typeface="+mn-cs"/>
              </a:rPr>
              <a:t>As at </a:t>
            </a:r>
            <a:r>
              <a:rPr lang="en-GB" sz="1200" b="1" dirty="0">
                <a:solidFill>
                  <a:prstClr val="black"/>
                </a:solidFill>
                <a:latin typeface="Calibri"/>
              </a:rPr>
              <a:t>24</a:t>
            </a:r>
            <a:r>
              <a:rPr kumimoji="0" lang="en-GB" sz="1200" b="1" i="0" u="none" strike="noStrike" kern="1200" cap="none" spc="0" normalizeH="0" baseline="0" noProof="0" dirty="0">
                <a:ln>
                  <a:noFill/>
                </a:ln>
                <a:solidFill>
                  <a:prstClr val="black"/>
                </a:solidFill>
                <a:effectLst/>
                <a:uLnTx/>
                <a:uFillTx/>
                <a:latin typeface="Calibri"/>
                <a:ea typeface="+mn-ea"/>
                <a:cs typeface="+mn-cs"/>
              </a:rPr>
              <a:t>.5.22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Oval 31">
            <a:extLst>
              <a:ext uri="{FF2B5EF4-FFF2-40B4-BE49-F238E27FC236}">
                <a16:creationId xmlns:a16="http://schemas.microsoft.com/office/drawing/2014/main" id="{A0FDAA87-97D8-4AF0-970B-DBD0C984DAB7}"/>
              </a:ext>
            </a:extLst>
          </p:cNvPr>
          <p:cNvSpPr/>
          <p:nvPr/>
        </p:nvSpPr>
        <p:spPr>
          <a:xfrm>
            <a:off x="8734581" y="5934048"/>
            <a:ext cx="1780442" cy="66259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Action Orientated </a:t>
            </a:r>
          </a:p>
        </p:txBody>
      </p:sp>
    </p:spTree>
    <p:extLst>
      <p:ext uri="{BB962C8B-B14F-4D97-AF65-F5344CB8AC3E}">
        <p14:creationId xmlns:p14="http://schemas.microsoft.com/office/powerpoint/2010/main" val="760096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0B5E07FED82D4CAAA04BBDE554F57D" ma:contentTypeVersion="6" ma:contentTypeDescription="Create a new document." ma:contentTypeScope="" ma:versionID="7bcce782d0c8c770c1e530e56a678cc4">
  <xsd:schema xmlns:xsd="http://www.w3.org/2001/XMLSchema" xmlns:xs="http://www.w3.org/2001/XMLSchema" xmlns:p="http://schemas.microsoft.com/office/2006/metadata/properties" xmlns:ns2="ff88c2e7-fbf5-4535-9472-f53317459453" xmlns:ns3="375503e9-7c8b-4f18-9f4e-003aadf0c5c5" targetNamespace="http://schemas.microsoft.com/office/2006/metadata/properties" ma:root="true" ma:fieldsID="1ea82287602afc067acfe81188bd4a16" ns2:_="" ns3:_="">
    <xsd:import namespace="ff88c2e7-fbf5-4535-9472-f53317459453"/>
    <xsd:import namespace="375503e9-7c8b-4f18-9f4e-003aadf0c5c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88c2e7-fbf5-4535-9472-f533174594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75503e9-7c8b-4f18-9f4e-003aadf0c5c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9798B4-DFAD-404B-B1B6-F4386B1FCBD7}"/>
</file>

<file path=customXml/itemProps2.xml><?xml version="1.0" encoding="utf-8"?>
<ds:datastoreItem xmlns:ds="http://schemas.openxmlformats.org/officeDocument/2006/customXml" ds:itemID="{487A99F4-E4E8-45B0-9BF0-52BA5669EBE9}"/>
</file>

<file path=customXml/itemProps3.xml><?xml version="1.0" encoding="utf-8"?>
<ds:datastoreItem xmlns:ds="http://schemas.openxmlformats.org/officeDocument/2006/customXml" ds:itemID="{0B7BABDF-2C20-4009-BF5D-00E3D15060C4}"/>
</file>

<file path=docProps/app.xml><?xml version="1.0" encoding="utf-8"?>
<Properties xmlns="http://schemas.openxmlformats.org/officeDocument/2006/extended-properties" xmlns:vt="http://schemas.openxmlformats.org/officeDocument/2006/docPropsVTypes">
  <TotalTime>1550</TotalTime>
  <Words>309</Words>
  <Application>Microsoft Office PowerPoint</Application>
  <PresentationFormat>Widescreen</PresentationFormat>
  <Paragraphs>42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Fogg</dc:creator>
  <cp:lastModifiedBy>Angela Style</cp:lastModifiedBy>
  <cp:revision>18</cp:revision>
  <dcterms:created xsi:type="dcterms:W3CDTF">2022-04-26T13:49:14Z</dcterms:created>
  <dcterms:modified xsi:type="dcterms:W3CDTF">2022-05-24T13:14:26Z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0x0101002E0B5E07FED82D4CAAA04BBDE554F57D</vt:lpwstr>
  </property>
</Properties>
</file>